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71164"/>
  </p:normalViewPr>
  <p:slideViewPr>
    <p:cSldViewPr snapToGrid="0">
      <p:cViewPr varScale="1">
        <p:scale>
          <a:sx n="46" d="100"/>
          <a:sy n="46" d="100"/>
        </p:scale>
        <p:origin x="142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8T17:19:01.0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F2C96-2B2A-174E-BAC3-C4E467448DE2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C1451-90D5-8248-9819-2E7EB0C66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83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 1.  Credible sources may disagree. Disagreement does not invalidate the research process; it is often a sign of uncertainty in evolving systems.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 2.  Evidence Rigor refers to source material; a Tier 3 source may still contain excellent insights, while a Tier 1 source may still contain uncertainty.  Tier 1 means -- High Empirical Rigor; primary sources.  Tier 2 means -- Moderate Analytical/Interpretive Rigor.  Tier 3 means -- Commentary / Exploratory Sources.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C1451-90D5-8248-9819-2E7EB0C663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72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C1451-90D5-8248-9819-2E7EB0C663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3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C1451-90D5-8248-9819-2E7EB0C663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88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C1451-90D5-8248-9819-2E7EB0C663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74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C1451-90D5-8248-9819-2E7EB0C663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9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613D8-2674-2EB2-6635-2CC70AF71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214BD2-0690-212E-9DBA-4D6B584651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7B073E-69DD-77A4-FF6F-17A5F8B53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DC57C2-6931-71B1-446C-1441CE9C5E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C1451-90D5-8248-9819-2E7EB0C663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14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C1451-90D5-8248-9819-2E7EB0C663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161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B607A-E3E7-DC33-FBD9-26D86245A2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0868A5-63BF-843C-9125-0DB378271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0514F-D1C1-3CD4-4A91-F7B9891CE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AE951-B20A-0A7C-F86B-77982257F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7EB44-BB34-3719-8873-AB389B3F5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3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8390F-5E25-B73C-2A11-6928BFC44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CBEBD4-2EFD-C5C4-7459-F86B3AF0D9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0D751-6FE7-23AE-EB26-B0FF267B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116F5-E07C-7955-002F-86C7DDF41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CC166-3659-8F01-9B8F-73B53434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76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CA490-15E3-B6DE-8F6C-69AC72517A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7D902E-98C2-88C4-EC99-5603099F7D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7F5C6-0778-8BBF-788A-77D9591B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8F004-6414-2785-92EE-C02B29449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D56E9-5368-1432-A721-50BC63F58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59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C0A4A-8621-74C5-FDEF-4C7EF307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E246F-A96E-9800-AC0E-6632195ED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0C343-DD01-A2CB-E82A-166515EF8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DFE8B-B6A3-6258-86F9-4868D2F40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94793-0446-517A-DF41-1534C606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70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ACC04-720B-5FA4-5D30-F4C848CEC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7FCE9-80B9-6B24-E096-1F1B8AE18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8227D-9E63-D3F3-6D86-DE89932F0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E34A0-9E21-01E1-4631-A961C96E6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1B587-258F-3703-836F-88C3C3A92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2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A7E68-B824-4FC4-0074-591F981E6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710D6-8D35-C2A0-0683-8A5D4F4D00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D2169E-B003-9DF7-720B-FC00F056D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C0CF7-60E6-29C1-94E5-D865B0179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2993A-E92E-2186-7CD6-7DCA1838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12A095-D541-841F-4398-48BCB5E68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378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D9605-F5BB-1907-CACD-8155859D7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155BE-C9F0-4F75-9A65-B5A94B31D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017FE7-F5FA-95C0-6387-06444FB48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CC4D12-6ADE-22DD-BA1C-04A14A7C1A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0FE154-2B87-1733-9D65-5F35DCCD52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0E6C1E-EF04-8DFD-CA2C-2C512B257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476DB2-B6BF-111E-52F3-5F746FB9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9D04B6-5FD4-C800-4F5C-1CE1E32E3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75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60834-9724-04C9-B0A6-16EFFD612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3A9A6B-4234-B40A-7277-F80B2A7F7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4AD9CD-32E4-DEC1-90A7-4C52D3F3D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102166-CFDE-1A09-9290-BB947F187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5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509D1F-EDBF-B5C0-2CD1-F1A39A369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F38016-CC02-4137-6BBF-E48BEFDCF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518AE-419F-4E0E-7176-1EF62D673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59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E855A-53D1-BB67-0DA0-7BC00E275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D0C36-F527-AE99-C3AA-F9DF1596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7E9E4E-7643-C75D-2F23-97AD3EA2B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72B49-3CCC-875E-5DAA-FC835478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B7326-543E-6303-773D-1E6331186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BEE8B-DFBB-70A6-A938-0C407F350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10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B68CF-D1E6-672A-09BC-348B50338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3B35EA-5AEA-8A45-8BBD-E1AC0E67EF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CB29D7-8793-057E-1817-07E2DF98E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E5E41-B89A-9954-6C5C-5B2007A34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917EE-EB5E-1FCC-289D-78371C5C0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639039-48E8-E26B-C715-69E4CC4D8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188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210920-F061-276B-616B-E7225A840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370331-49DA-AF53-70D9-9E36674E2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00B69-53CA-2BDD-36AB-31F0D5245F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90BD4B-3415-5349-AE26-1F54DB9FCCC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067A2-7362-7D5D-9709-6BC0831C2B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72937-C667-8B9F-9416-E0E0F00CB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DECEC8-98B1-5B4A-9C81-9731C46E8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64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Conference%20References_rev2.doc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pr.org/sections/money/2021/11/02/1050999300/how-american-leaders-failed-to-help-workers-survive-the-china-shock" TargetMode="External"/><Relationship Id="rId5" Type="http://schemas.openxmlformats.org/officeDocument/2006/relationships/hyperlink" Target="https://data.bls.gov/projections/occupationProj" TargetMode="External"/><Relationship Id="rId4" Type="http://schemas.openxmlformats.org/officeDocument/2006/relationships/hyperlink" Target="https://digitaleconomy.stanford.edu/wp-content/uploads/2025/08/Canaries_BrynjolfssonChandarChen.pdf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E7290-F034-7B09-55DC-E72DC2A106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Assertions!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EBB4C7-2538-33EA-AB52-640D99A065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/>
              <a:t>Applying the lessons of Heisenberg's breakthrough to human decision-making under uncertainty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192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5EE70-72F8-4FA9-EBA6-2F9008553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C5C44-DAB5-20BC-49EA-6EE8F3084B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D275B6-CDC4-EFA8-982B-A9F6CEE94A1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B58C31-FB64-312E-1304-87F21A13B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76" y="1825625"/>
            <a:ext cx="1158284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35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1173B90-3F1C-8468-4FDB-715A2910D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Important to Your Hypothetical Peer?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910B906-63B9-F8FA-0E16-958E654582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769656"/>
              </p:ext>
            </p:extLst>
          </p:nvPr>
        </p:nvGraphicFramePr>
        <p:xfrm>
          <a:off x="580571" y="1799771"/>
          <a:ext cx="10943772" cy="4572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2396">
                  <a:extLst>
                    <a:ext uri="{9D8B030D-6E8A-4147-A177-3AD203B41FA5}">
                      <a16:colId xmlns:a16="http://schemas.microsoft.com/office/drawing/2014/main" val="1814091505"/>
                    </a:ext>
                  </a:extLst>
                </a:gridCol>
                <a:gridCol w="3560688">
                  <a:extLst>
                    <a:ext uri="{9D8B030D-6E8A-4147-A177-3AD203B41FA5}">
                      <a16:colId xmlns:a16="http://schemas.microsoft.com/office/drawing/2014/main" val="1224784210"/>
                    </a:ext>
                  </a:extLst>
                </a:gridCol>
                <a:gridCol w="3560688">
                  <a:extLst>
                    <a:ext uri="{9D8B030D-6E8A-4147-A177-3AD203B41FA5}">
                      <a16:colId xmlns:a16="http://schemas.microsoft.com/office/drawing/2014/main" val="1387949900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Economic Variables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AI / Technology Variables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Human Variables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089902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Debt incurred in pursuing career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AI substitution risk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Career flexibility and ability to pivot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9799429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Expected lifetime earnings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AI augmentation potential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University and professional network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586151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Expected near-term earnings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Job destabilization due to AI advancement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Human interaction career requirement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052756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Wage growth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Data ownership impact on field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Geographic portability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166194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Actual job placement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Remote work option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Skill portability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563210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Job stability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Credential level required in career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Digital reputation dependency / personal branding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261325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Entry-level job availability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Time to competency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Burnout risk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410738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Regulatory barrier to entry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Energy demand &amp; availability due to AI / industry growth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Life satisfaction (long term)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388411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Economic opportunity within field of interest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Life satisfaction (short term)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041658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Public/private infrastructure investment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Career longevity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956642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Regional investment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Physical labor intensity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658356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Government policy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Career resilience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884989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Workforce shortage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Network strength and opportunity access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719710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Aging population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Entrepreneurship potential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623670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Environmental / geographic disruption risk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Meaning / Purpose Alignment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896127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Skill scarcity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8131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842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61AB-D645-03D7-69EA-2CEF745A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Tamalin</a:t>
            </a:r>
            <a:r>
              <a:rPr lang="en-US" dirty="0"/>
              <a:t> and Bob Create their Hypotheticals!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45650-FCC7-6586-6317-7E6496D24D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Tamalin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1F943-8DAE-9FCB-89F0-4C35B655908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Loves robotics</a:t>
            </a:r>
          </a:p>
          <a:p>
            <a:r>
              <a:rPr lang="en-US" dirty="0"/>
              <a:t>Hands-on learner</a:t>
            </a:r>
          </a:p>
          <a:p>
            <a:r>
              <a:rPr lang="en-US" dirty="0"/>
              <a:t>Wants stable income</a:t>
            </a:r>
          </a:p>
          <a:p>
            <a:r>
              <a:rPr lang="en-US" dirty="0"/>
              <a:t>Family is important</a:t>
            </a:r>
          </a:p>
          <a:p>
            <a:r>
              <a:rPr lang="en-US" dirty="0"/>
              <a:t>Strong mechanical aptitude</a:t>
            </a:r>
          </a:p>
          <a:p>
            <a:r>
              <a:rPr lang="en-US" dirty="0"/>
              <a:t>Top quarter of high school class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B6A57D-18DC-16D9-BE11-07F5BDEDBF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Bob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B604F4-ACCC-D5CA-B16F-F06443839A4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Strong writer</a:t>
            </a:r>
          </a:p>
          <a:p>
            <a:r>
              <a:rPr lang="en-US" dirty="0"/>
              <a:t>Interested in science</a:t>
            </a:r>
          </a:p>
          <a:p>
            <a:r>
              <a:rPr lang="en-US" dirty="0"/>
              <a:t>Values meaningful work</a:t>
            </a:r>
          </a:p>
          <a:p>
            <a:r>
              <a:rPr lang="en-US" dirty="0"/>
              <a:t>Concerned about debt</a:t>
            </a:r>
          </a:p>
          <a:p>
            <a:r>
              <a:rPr lang="en-US" dirty="0"/>
              <a:t>Wants flexibility</a:t>
            </a:r>
          </a:p>
          <a:p>
            <a:r>
              <a:rPr lang="en-US" dirty="0"/>
              <a:t>Weak family support network</a:t>
            </a:r>
          </a:p>
          <a:p>
            <a:r>
              <a:rPr lang="en-US" dirty="0"/>
              <a:t>Top 10% of their class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28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3AB2D-41F2-9551-32A6-BBBC5064C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D1818-B94C-E247-8EAF-D7F620196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3625C-9823-FE7B-F8FF-8BE0F409E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Consider Stanford Canaries in the Coal Mine</a:t>
            </a:r>
          </a:p>
          <a:p>
            <a:endParaRPr lang="en-US" dirty="0"/>
          </a:p>
          <a:p>
            <a:r>
              <a:rPr lang="en-US" dirty="0"/>
              <a:t>Consider World Economic Forum – The Future of Jobs</a:t>
            </a:r>
          </a:p>
          <a:p>
            <a:endParaRPr lang="en-US" dirty="0"/>
          </a:p>
          <a:p>
            <a:r>
              <a:rPr lang="en-US" dirty="0"/>
              <a:t>Consider Higher Education in New York -- Evaluating Competitiveness and Identifying Challenges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How do these sources effect </a:t>
            </a:r>
            <a:r>
              <a:rPr lang="en-US" b="1" dirty="0" err="1"/>
              <a:t>Tamalin</a:t>
            </a:r>
            <a:r>
              <a:rPr lang="en-US" b="1" dirty="0"/>
              <a:t> and Bob?</a:t>
            </a:r>
          </a:p>
        </p:txBody>
      </p:sp>
    </p:spTree>
    <p:extLst>
      <p:ext uri="{BB962C8B-B14F-4D97-AF65-F5344CB8AC3E}">
        <p14:creationId xmlns:p14="http://schemas.microsoft.com/office/powerpoint/2010/main" val="2294469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F24D2-B938-0197-63BA-EE62B33D0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2 -- Canaries in the Coal Mine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2F11A57-9772-2A16-BE0E-B4BA1BC565EC}"/>
                  </a:ext>
                </a:extLst>
              </p14:cNvPr>
              <p14:cNvContentPartPr/>
              <p14:nvPr/>
            </p14:nvContentPartPr>
            <p14:xfrm>
              <a:off x="4715923" y="1032660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2F11A57-9772-2A16-BE0E-B4BA1BC565E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06923" y="102366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D64ED587-1978-53ED-AB50-F2C830045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043" y="1400089"/>
            <a:ext cx="7772400" cy="50927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29EDB7-E001-B08B-5CD0-DBA1EE778EFF}"/>
              </a:ext>
            </a:extLst>
          </p:cNvPr>
          <p:cNvSpPr txBox="1"/>
          <p:nvPr/>
        </p:nvSpPr>
        <p:spPr>
          <a:xfrm>
            <a:off x="7854043" y="1690688"/>
            <a:ext cx="410391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Huge Hidden Variable Alert!!!!!</a:t>
            </a:r>
          </a:p>
          <a:p>
            <a:endParaRPr lang="en-US" dirty="0"/>
          </a:p>
          <a:p>
            <a:r>
              <a:rPr lang="en-US" dirty="0"/>
              <a:t>What happened in 2022?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Release of ChatGPT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End of Technology Hiring Boom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Venture Capital Investment Decline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Post Pandemic Adjustments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047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C73CAD-51FE-2B08-A881-0EF15DA73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2 -- The Future of Jobs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BC0617-C041-D673-0BE1-84776DC05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731" y="1690915"/>
            <a:ext cx="11795269" cy="516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28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D70494-5C98-408B-751E-E40FD5884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2 -- Evaluating Competitiveness and Identifying Challenges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6EE972-2F66-10D0-DAC8-A2F1E3919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Escalating Costs of Attendance and Student Debt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 algn="ctr">
              <a:buNone/>
            </a:pPr>
            <a:r>
              <a:rPr lang="en-US" dirty="0"/>
              <a:t>The cost of attending college or university is one of the most significant factors in deciding whether and where to go for a postsecondary education.</a:t>
            </a:r>
          </a:p>
          <a:p>
            <a:pPr marL="457200" lvl="1" indent="0" algn="ctr">
              <a:buNone/>
            </a:pPr>
            <a:endParaRPr lang="en-US" dirty="0"/>
          </a:p>
          <a:p>
            <a:pPr marL="457200" lvl="1" indent="0" algn="ctr">
              <a:buNone/>
            </a:pPr>
            <a:r>
              <a:rPr lang="en-US" dirty="0"/>
              <a:t>Public four-year in-state tuition, fees, room and board of $24,231 per year</a:t>
            </a:r>
          </a:p>
        </p:txBody>
      </p:sp>
    </p:spTree>
    <p:extLst>
      <p:ext uri="{BB962C8B-B14F-4D97-AF65-F5344CB8AC3E}">
        <p14:creationId xmlns:p14="http://schemas.microsoft.com/office/powerpoint/2010/main" val="2154962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106C3B-D3BA-C1D1-F9F2-55D998A27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 and Discussion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FE6905-D11E-97D9-C4B4-526EE27B58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29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353F5-25DB-97E7-5236-621A57B2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Making Under Uncertainty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C4287-E12D-E645-79C9-54C3DAFE3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 “STEM careers are in demand.”</a:t>
            </a:r>
          </a:p>
          <a:p>
            <a:pPr marL="0" indent="0" algn="ctr">
              <a:buNone/>
            </a:pPr>
            <a:br>
              <a:rPr lang="en-US" dirty="0"/>
            </a:br>
            <a:r>
              <a:rPr lang="en-US" dirty="0"/>
              <a:t>“Entry-level unemployment in technical fields remains elevated.”</a:t>
            </a:r>
          </a:p>
          <a:p>
            <a:pPr marL="0" indent="0" algn="ctr">
              <a:buNone/>
            </a:pPr>
            <a:br>
              <a:rPr lang="en-US" dirty="0"/>
            </a:br>
            <a:r>
              <a:rPr lang="en-US" dirty="0"/>
              <a:t>“College is the safest long-term investment.”</a:t>
            </a:r>
          </a:p>
          <a:p>
            <a:pPr marL="0" indent="0" algn="ctr">
              <a:buNone/>
            </a:pPr>
            <a:br>
              <a:rPr lang="en-US" dirty="0"/>
            </a:br>
            <a:r>
              <a:rPr lang="en-US" dirty="0"/>
              <a:t> “Trades outperform many degree pathways.”</a:t>
            </a:r>
          </a:p>
          <a:p>
            <a:pPr marL="0" indent="0" algn="ctr">
              <a:buNone/>
            </a:pPr>
            <a:br>
              <a:rPr lang="en-US" dirty="0"/>
            </a:br>
            <a:r>
              <a:rPr lang="en-US" dirty="0"/>
              <a:t> “AI will replace administrative jobs.”</a:t>
            </a:r>
          </a:p>
          <a:p>
            <a:pPr marL="0" indent="0" algn="ctr">
              <a:buNone/>
            </a:pPr>
            <a:br>
              <a:rPr lang="en-US" dirty="0"/>
            </a:br>
            <a:r>
              <a:rPr lang="en-US" dirty="0"/>
              <a:t>“Start a business and be your own boss.”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269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B21C9-AE44-30FE-5281-DD908AD46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Capstone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49C1C-17FB-8BA8-8955-3F72F61AB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purpose is to construct an evidence-based model of possible future career pathways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The objective is not to find the correct answer.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The objective is to make the best possible recommendation using the evidence available at the time.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041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6C054-A39C-2C85-8C5B-BBD4253B5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Project Fibonacci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94C76-8962-D0DC-BE76-E2CC19570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dirty="0"/>
              <a:t>Source of Evidence for your Capstone Project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Assertions are Your Capstone Project Research Exercise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286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D7F1B-766E-ED9C-4435-A0CA7A681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B1E9E-E7FC-1AC3-3DF9-C14B6F7AC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Decisions must consider evidence from Tier 1 primary sources whenever possible</a:t>
            </a:r>
          </a:p>
          <a:p>
            <a:pPr lvl="1"/>
            <a:r>
              <a:rPr lang="en-US" dirty="0"/>
              <a:t>Tier 1 means -- High Empirical Rigor; primary sources.  </a:t>
            </a:r>
          </a:p>
          <a:p>
            <a:pPr lvl="1"/>
            <a:r>
              <a:rPr lang="en-US" dirty="0"/>
              <a:t>Tier 2 means -- Moderate Analytical/Interpretive Rigor.  </a:t>
            </a:r>
          </a:p>
          <a:p>
            <a:pPr lvl="1"/>
            <a:r>
              <a:rPr lang="en-US" dirty="0"/>
              <a:t>Tier 3 means -- Commentary / Exploratory Sources.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Evidence Rigor refers to source material; a Tier 3 source may still contain excellent insights, while a Tier 1 source may still contain uncertainty.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224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6F862-12BA-A41C-4620-2E78095A9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in the </a:t>
            </a:r>
            <a:r>
              <a:rPr lang="en-US" dirty="0">
                <a:hlinkClick r:id="rId3"/>
              </a:rPr>
              <a:t>Library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7360F0F-5043-ADDF-827F-35B5D9D697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458903"/>
              </p:ext>
            </p:extLst>
          </p:nvPr>
        </p:nvGraphicFramePr>
        <p:xfrm>
          <a:off x="838201" y="1828800"/>
          <a:ext cx="10515598" cy="43864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9716">
                  <a:extLst>
                    <a:ext uri="{9D8B030D-6E8A-4147-A177-3AD203B41FA5}">
                      <a16:colId xmlns:a16="http://schemas.microsoft.com/office/drawing/2014/main" val="1628818918"/>
                    </a:ext>
                  </a:extLst>
                </a:gridCol>
                <a:gridCol w="1686892">
                  <a:extLst>
                    <a:ext uri="{9D8B030D-6E8A-4147-A177-3AD203B41FA5}">
                      <a16:colId xmlns:a16="http://schemas.microsoft.com/office/drawing/2014/main" val="1201938987"/>
                    </a:ext>
                  </a:extLst>
                </a:gridCol>
                <a:gridCol w="5400725">
                  <a:extLst>
                    <a:ext uri="{9D8B030D-6E8A-4147-A177-3AD203B41FA5}">
                      <a16:colId xmlns:a16="http://schemas.microsoft.com/office/drawing/2014/main" val="3327634455"/>
                    </a:ext>
                  </a:extLst>
                </a:gridCol>
                <a:gridCol w="1214680">
                  <a:extLst>
                    <a:ext uri="{9D8B030D-6E8A-4147-A177-3AD203B41FA5}">
                      <a16:colId xmlns:a16="http://schemas.microsoft.com/office/drawing/2014/main" val="3877321638"/>
                    </a:ext>
                  </a:extLst>
                </a:gridCol>
                <a:gridCol w="903585">
                  <a:extLst>
                    <a:ext uri="{9D8B030D-6E8A-4147-A177-3AD203B41FA5}">
                      <a16:colId xmlns:a16="http://schemas.microsoft.com/office/drawing/2014/main" val="1086787237"/>
                    </a:ext>
                  </a:extLst>
                </a:gridCol>
              </a:tblGrid>
              <a:tr h="5779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Source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Description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URL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Document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Evidence Rigor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5630735"/>
                  </a:ext>
                </a:extLst>
              </a:tr>
              <a:tr h="20597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Stanford.edu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Canaries in the Coal Mine? Six Facts about the Recent Employment Effects of Artificial Intelligence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u="sng" kern="0">
                          <a:effectLst/>
                          <a:hlinkClick r:id="rId4"/>
                        </a:rPr>
                        <a:t>https://digitaleconomy.stanford.edu/wp-content/uploads/2025/08/Canaries_BrynjolfssonChandarChen.pdf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Tier 1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1795499"/>
                  </a:ext>
                </a:extLst>
              </a:tr>
              <a:tr h="8743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US BLS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effectLst/>
                        </a:rPr>
                        <a:t>Employment Projections by Occupation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u="sng" kern="0">
                          <a:effectLst/>
                          <a:hlinkClick r:id="rId5"/>
                        </a:rPr>
                        <a:t>https://data.bls.gov/projections/occupationProj</a:t>
                      </a:r>
                      <a:r>
                        <a:rPr lang="en-US" sz="1200" kern="0">
                          <a:effectLst/>
                        </a:rPr>
                        <a:t> 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effectLst/>
                        </a:rPr>
                        <a:t>Yes – also available as a spreadsheet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effectLst/>
                        </a:rPr>
                        <a:t>Tier 1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8215500"/>
                  </a:ext>
                </a:extLst>
              </a:tr>
              <a:tr h="8743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effectLst/>
                        </a:rPr>
                        <a:t>NPR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effectLst/>
                        </a:rPr>
                        <a:t>Shift in manufacturing jobs from US to China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u="sng" kern="0">
                          <a:effectLst/>
                          <a:hlinkClick r:id="rId6"/>
                        </a:rPr>
                        <a:t>https://www.npr.org/sections/money/2021/11/02/1050999300/how-american-leaders-failed-to-help-workers-survive-the-china-shock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effectLst/>
                        </a:rPr>
                        <a:t>No – URL only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</a:rPr>
                        <a:t>Tier 2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3143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692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5515D-57BE-4B9F-744C-982F6D64A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Assertion?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4CC37-5BE4-509C-FD63-9A0878A91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Assertions</a:t>
            </a:r>
            <a:r>
              <a:rPr lang="en-US" b="1" dirty="0"/>
              <a:t> </a:t>
            </a:r>
            <a:r>
              <a:rPr lang="en-US" dirty="0"/>
              <a:t>are common beliefs regarding future career opportunities.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Three (3) questions will be provided to help you investigate the assertion. 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Use the data sources and questions to help guide you in determining the validity of the assertion. </a:t>
            </a:r>
          </a:p>
        </p:txBody>
      </p:sp>
    </p:spTree>
    <p:extLst>
      <p:ext uri="{BB962C8B-B14F-4D97-AF65-F5344CB8AC3E}">
        <p14:creationId xmlns:p14="http://schemas.microsoft.com/office/powerpoint/2010/main" val="4149398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5A4-F0A6-9D5C-E085-350A02349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259E0-3634-27DB-6C70-5B17006AD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Brookings Institute report.</a:t>
            </a:r>
          </a:p>
          <a:p>
            <a:endParaRPr lang="en-US" dirty="0"/>
          </a:p>
          <a:p>
            <a:r>
              <a:rPr lang="en-US" dirty="0"/>
              <a:t>Consider US BLS employment projections.</a:t>
            </a:r>
          </a:p>
          <a:p>
            <a:endParaRPr lang="en-US" dirty="0"/>
          </a:p>
          <a:p>
            <a:r>
              <a:rPr lang="en-US" dirty="0"/>
              <a:t>Consider Anthropic projections.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What are these projections implying about routine tasks?</a:t>
            </a:r>
          </a:p>
        </p:txBody>
      </p:sp>
    </p:spTree>
    <p:extLst>
      <p:ext uri="{BB962C8B-B14F-4D97-AF65-F5344CB8AC3E}">
        <p14:creationId xmlns:p14="http://schemas.microsoft.com/office/powerpoint/2010/main" val="2498702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6F70FD6-78E0-158E-6C7A-B8CA576C0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555D536-1D9D-77E5-010B-22DF4A6E0FD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35884" y="1825625"/>
            <a:ext cx="3986232" cy="43513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35A461-60B0-4A35-F937-B8BB04392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775" y="365125"/>
            <a:ext cx="4244007" cy="600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51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2977</TotalTime>
  <Words>840</Words>
  <Application>Microsoft Office PowerPoint</Application>
  <PresentationFormat>Widescreen</PresentationFormat>
  <Paragraphs>169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Office Theme</vt:lpstr>
      <vt:lpstr>Assertions!</vt:lpstr>
      <vt:lpstr>Decision Making Under Uncertainty</vt:lpstr>
      <vt:lpstr>Capstone Project</vt:lpstr>
      <vt:lpstr>The Project Fibonacci Library</vt:lpstr>
      <vt:lpstr>Types of Evidence</vt:lpstr>
      <vt:lpstr>What’s in the Library</vt:lpstr>
      <vt:lpstr>What is an Assertion?</vt:lpstr>
      <vt:lpstr>Exercise 1</vt:lpstr>
      <vt:lpstr>Exercise 1</vt:lpstr>
      <vt:lpstr>Exercise 1</vt:lpstr>
      <vt:lpstr>What’s Important to Your Hypothetical Peer?</vt:lpstr>
      <vt:lpstr>Tamalin and Bob Create their Hypotheticals!</vt:lpstr>
      <vt:lpstr>Exercise 2</vt:lpstr>
      <vt:lpstr>Exercise 2 -- Canaries in the Coal Mine</vt:lpstr>
      <vt:lpstr>Exercise 2 -- The Future of Jobs</vt:lpstr>
      <vt:lpstr>Exercise 2 -- Evaluating Competitiveness and Identifying Challenges</vt:lpstr>
      <vt:lpstr>Questions and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 bojanek</dc:creator>
  <cp:lastModifiedBy>Amy Jaworski</cp:lastModifiedBy>
  <cp:revision>7</cp:revision>
  <dcterms:created xsi:type="dcterms:W3CDTF">2026-07-11T21:33:37Z</dcterms:created>
  <dcterms:modified xsi:type="dcterms:W3CDTF">2026-07-18T18:45:53Z</dcterms:modified>
</cp:coreProperties>
</file>